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9"/>
  </p:notesMasterIdLst>
  <p:sldIdLst>
    <p:sldId id="256" r:id="rId2"/>
    <p:sldId id="259" r:id="rId3"/>
    <p:sldId id="260" r:id="rId4"/>
    <p:sldId id="264" r:id="rId5"/>
    <p:sldId id="258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6"/>
    <p:restoredTop sz="94708"/>
  </p:normalViewPr>
  <p:slideViewPr>
    <p:cSldViewPr>
      <p:cViewPr varScale="1">
        <p:scale>
          <a:sx n="99" d="100"/>
          <a:sy n="99" d="100"/>
        </p:scale>
        <p:origin x="4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6D21-B8DD-B543-ABC4-18FE9C3B171B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D618-E049-DC4A-B883-5580C470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9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CD618-E049-DC4A-B883-5580C4701E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0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2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0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4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3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2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1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95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78" y="168901"/>
            <a:ext cx="8534476" cy="34563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latin typeface="+mn-lt"/>
              </a:rPr>
              <a:t>Анализ мониторинга по оценке удовлетворённости научно-педагогических работников (педагогических работников) условиями и организацией образовательной деятельности в рамках реализации образовательной программы</a:t>
            </a:r>
            <a:endParaRPr lang="ru-RU" sz="3200" b="1" dirty="0">
              <a:latin typeface="+mn-lt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8759" y="3949085"/>
            <a:ext cx="3777646" cy="19788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cs typeface="Times New Roman" pitchFamily="18" charset="0"/>
              </a:rPr>
              <a:t>Директор института агроэкологических технологий</a:t>
            </a:r>
          </a:p>
          <a:p>
            <a:pPr>
              <a:defRPr/>
            </a:pPr>
            <a:r>
              <a:rPr lang="ru-RU" sz="2800" dirty="0">
                <a:cs typeface="Times New Roman" pitchFamily="18" charset="0"/>
              </a:rPr>
              <a:t>	              </a:t>
            </a:r>
            <a:r>
              <a:rPr lang="ru-RU" sz="2800" dirty="0" err="1">
                <a:cs typeface="Times New Roman" pitchFamily="18" charset="0"/>
              </a:rPr>
              <a:t>грубер</a:t>
            </a:r>
            <a:r>
              <a:rPr lang="ru-RU" sz="2800" dirty="0">
                <a:cs typeface="Times New Roman" pitchFamily="18" charset="0"/>
              </a:rPr>
              <a:t> В.В.</a:t>
            </a:r>
            <a:endParaRPr lang="ru-RU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46876" y="6201897"/>
            <a:ext cx="4104456" cy="81649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Красноярск, 2026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78" y="3572997"/>
            <a:ext cx="3581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11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Нормативное и методическое регулирование </a:t>
            </a: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FA0722-94C6-4F27-8676-E9F28F03CC8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1238054"/>
            <a:ext cx="8136904" cy="1327669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000" dirty="0">
                <a:latin typeface="+mn-lt"/>
                <a:cs typeface="+mn-cs"/>
              </a:rPr>
              <a:t>Приказ «О проведении мониторинга удовлетворенности обучающихся и научно-педагогических работников, работодателей, вып</a:t>
            </a:r>
            <a:r>
              <a:rPr lang="ru-RU" sz="2000" dirty="0"/>
              <a:t>ускников </a:t>
            </a:r>
            <a:r>
              <a:rPr lang="ru-RU" sz="2000" dirty="0">
                <a:latin typeface="+mn-lt"/>
                <a:cs typeface="+mn-cs"/>
              </a:rPr>
              <a:t>№ О-1081 от 13.11.2025г.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507879" y="2565723"/>
            <a:ext cx="2327031" cy="259263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17.11-17.12.2025г.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Не менее 80% обучающихся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Анонимность опроса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38648-66B9-073C-A017-BE29300B0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5" y="2500058"/>
            <a:ext cx="2988212" cy="4129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B68B1E-C608-5293-BDB2-D6E9DC32E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49" y="2812294"/>
            <a:ext cx="2768746" cy="3817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41"/>
            <a:ext cx="7959885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Качество образовательного процесса оценивалось  по направлениям:</a:t>
            </a:r>
            <a:endParaRPr lang="ru-RU" dirty="0"/>
          </a:p>
        </p:txBody>
      </p:sp>
      <p:sp>
        <p:nvSpPr>
          <p:cNvPr id="573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0FE47-C915-4685-8BA3-BCF383153B9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014" y="232100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1. Удовлетворенность содержанием и организацией образовательного процесса</a:t>
            </a:r>
          </a:p>
          <a:p>
            <a:pPr algn="just">
              <a:defRPr/>
            </a:pPr>
            <a:endParaRPr lang="ru-RU" sz="2800" b="1" dirty="0">
              <a:cs typeface="Times New Roman" pitchFamily="18" charset="0"/>
            </a:endParaRPr>
          </a:p>
          <a:p>
            <a:pPr lvl="0" algn="just" fontAlgn="ctr">
              <a:defRPr/>
            </a:pPr>
            <a:r>
              <a:rPr lang="ru-RU" sz="2800" b="1" dirty="0">
                <a:cs typeface="Times New Roman" pitchFamily="18" charset="0"/>
              </a:rPr>
              <a:t>2. </a:t>
            </a:r>
            <a:r>
              <a:rPr lang="ru-RU" sz="2800" b="1" dirty="0"/>
              <a:t>Удовлетворенность условиями реализации образовательного процесса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11330"/>
              </p:ext>
            </p:extLst>
          </p:nvPr>
        </p:nvGraphicFramePr>
        <p:xfrm>
          <a:off x="971600" y="1268760"/>
          <a:ext cx="7560840" cy="4176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Оценочная шкала результатов анкетирования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Степень удовлетворенности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Интервал оценки уровня удовлетворенности, 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0- 50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Частичная 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51-65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Частичная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66- 80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Полная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81-100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42512"/>
              </p:ext>
            </p:extLst>
          </p:nvPr>
        </p:nvGraphicFramePr>
        <p:xfrm>
          <a:off x="319398" y="609601"/>
          <a:ext cx="8505204" cy="56984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Удовлетворенность содержанием и организацией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1.1.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содержания программы современным достижениям науки и техники, требованиям ФГОС и профессиональных стандартов.</a:t>
                      </a:r>
                      <a:endParaRPr lang="ru-RU" sz="1600" b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solidFill>
                            <a:srgbClr val="202124"/>
                          </a:solidFill>
                          <a:latin typeface="+mn-lt"/>
                        </a:rPr>
                        <a:t>1.2.</a:t>
                      </a:r>
                      <a:endParaRPr lang="ru-RU" sz="1600" b="0" i="0" u="none" strike="noStrike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Удовлетворяет сбалансированность теоретических и практических знаний при изучении дисциплин?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Удовлетворяет логичность и взаимосвязь дисциплин (модулей) - последовательность преподавания дисциплин, отсутствие дублирования материала?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1274543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Удовлетворяет программное обеспечение необходимое для проведения практических занятий по учебной дисциплине (в учебных аудиториях)?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475225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Удовлетворяет ли Вашим потребностям возможности участия в научных семинарах, конференциях, форумах и т.д.?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560296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Насколько Вы удовлетворены сочетанием педагогической и исследовательской деятельности?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9414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843650"/>
              </p:ext>
            </p:extLst>
          </p:nvPr>
        </p:nvGraphicFramePr>
        <p:xfrm>
          <a:off x="143507" y="190948"/>
          <a:ext cx="8856985" cy="64761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Ср.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условиями реализации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Удовлетворяет качество аудиторий / учебных лабораторий и оборудования, помещений кафедр, оснащенность рабочего места?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5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Удовлетворяет наполненность электронной библиотечной системы методическими материалами, учебниками и т.п. для достижения обучающимися предполагаемых результатов обучения по реализуемой программе?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1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Оцените, пожалуйста, качество функционирования ЭИОС на платформе </a:t>
                      </a:r>
                      <a:r>
                        <a:rPr lang="e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LSM Moodle (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удобство и функциональность системы для размещения материалов, взаимодействия со студентами, ведения документации).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5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Удовлетворяет техническая и информационная оснащенность учебного процесса (оборудование для реализации ОПОП, доступ к базам данных, оперативность решения проблем с оборудованием и программным обеспечением).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2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бы Вы оценили доброжелательность и вежливость работников Университета, обеспечивающих при контакте с посетителями и информирование об услугах при непосредственном обращении в Университет (работники приемной комиссии, секретариата, учебной части, преподаватели, воспитатели, тренеры, инструкторы)?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7171">
                <a:tc>
                  <a:txBody>
                    <a:bodyPr/>
                    <a:lstStyle/>
                    <a:p>
                      <a:pPr algn="just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</a:rPr>
                        <a:t>Уровень удовлетворенности научно-педагогических работников по ОПОП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82,1 полная удовлетворенность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5202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84784"/>
          </a:xfrm>
        </p:spPr>
        <p:txBody>
          <a:bodyPr>
            <a:noAutofit/>
          </a:bodyPr>
          <a:lstStyle/>
          <a:p>
            <a:r>
              <a:rPr lang="ru-RU" sz="2400" b="1" dirty="0"/>
              <a:t>План мероприятий по повышению удовлетворенности</a:t>
            </a:r>
            <a:r>
              <a:rPr lang="ru-RU" sz="2400" dirty="0"/>
              <a:t> </a:t>
            </a:r>
            <a:r>
              <a:rPr lang="ru-RU" sz="2400" b="1" dirty="0"/>
              <a:t>научно-педагогических работников качеством образовательного процесса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010212"/>
              </p:ext>
            </p:extLst>
          </p:nvPr>
        </p:nvGraphicFramePr>
        <p:xfrm>
          <a:off x="179512" y="1628800"/>
          <a:ext cx="8712968" cy="50254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Контролировать прохождение курсов повышения квалификации по преподаваемым дисциплинам и ИКТ.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Следить за теоретическим и практическим наполнением преподаваемых дисциплин в соответствие с требованиями ОП.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295369"/>
                  </a:ext>
                </a:extLst>
              </a:tr>
              <a:tr h="1106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Внедрять новые технологии в учебный процесс.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 диагностику ПК на кафедрах, учебных аудиториях, компьютерных классах. По мере необходимости приобрести новое программное обеспечение ПК.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Информировать и контролировать участие ППС в научных семинарах, конференциях.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Проработать вопрос о возможностях оснащения аудиторий и помещений и приобретения необходимого оборудования из средств университета и внебюджетных средств.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возможности провести ремонт в аудиториях.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{C0AECC27-C2C2-4944-BF74-0383329C0C27}tf10001058</Template>
  <TotalTime>1550</TotalTime>
  <Words>539</Words>
  <Application>Microsoft Macintosh PowerPoint</Application>
  <PresentationFormat>Экран (4:3)</PresentationFormat>
  <Paragraphs>107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 2</vt:lpstr>
      <vt:lpstr>Wingdings 3</vt:lpstr>
      <vt:lpstr>Небесная</vt:lpstr>
      <vt:lpstr>Анализ мониторинга по оценке удовлетворённости научно-педагогических работников (педагогических работников) условиями и организацией образовательной деятельности в рамках реализации образовательной программы</vt:lpstr>
      <vt:lpstr>Нормативное и методическое регулирование </vt:lpstr>
      <vt:lpstr>Качество образовательного процесса оценивалось  по направлениям:</vt:lpstr>
      <vt:lpstr>Презентация PowerPoint</vt:lpstr>
      <vt:lpstr>Презентация PowerPoint</vt:lpstr>
      <vt:lpstr>Презентация PowerPoint</vt:lpstr>
      <vt:lpstr>План мероприятий по повышению удовлетворенности научно-педагогических работников качеством образовательного процесса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Lisena</dc:creator>
  <cp:lastModifiedBy>Олеся</cp:lastModifiedBy>
  <cp:revision>67</cp:revision>
  <dcterms:created xsi:type="dcterms:W3CDTF">2023-09-25T02:37:58Z</dcterms:created>
  <dcterms:modified xsi:type="dcterms:W3CDTF">2026-02-05T09:28:13Z</dcterms:modified>
</cp:coreProperties>
</file>