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58" r:id="rId7"/>
    <p:sldId id="261" r:id="rId8"/>
    <p:sldId id="262" r:id="rId9"/>
    <p:sldId id="263" r:id="rId10"/>
    <p:sldId id="269" r:id="rId11"/>
    <p:sldId id="265" r:id="rId12"/>
    <p:sldId id="267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5"/>
    <p:restoredTop sz="94708"/>
  </p:normalViewPr>
  <p:slideViewPr>
    <p:cSldViewPr>
      <p:cViewPr varScale="1">
        <p:scale>
          <a:sx n="99" d="100"/>
          <a:sy n="99" d="100"/>
        </p:scale>
        <p:origin x="160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56D21-B8DD-B543-ABC4-18FE9C3B171B}" type="datetimeFigureOut">
              <a:rPr lang="ru-RU" smtClean="0"/>
              <a:t>05.02.2026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CD618-E049-DC4A-B883-5580C4701E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69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CD618-E049-DC4A-B883-5580C4701E5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4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6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0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70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826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207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4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335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828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3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8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57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1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1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16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6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0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3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956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998" y="236240"/>
            <a:ext cx="8143056" cy="2736304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Анализ мониторинга удовлетворенности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по УГСН 35.00.00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149080"/>
            <a:ext cx="7854696" cy="21846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Директор института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агроэкологических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технологий</a:t>
            </a:r>
          </a:p>
          <a:p>
            <a:pPr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           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грубер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В.В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043608" y="5805264"/>
            <a:ext cx="4104456" cy="81649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Красноярск, 2026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704" y="2822426"/>
            <a:ext cx="35814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DB794-2349-4D58-BA60-A4A876B1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5C926-96B3-D069-2A49-DCD5ACE1E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70B69E0F-B169-477D-518D-18EA6BC605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331072"/>
              </p:ext>
            </p:extLst>
          </p:nvPr>
        </p:nvGraphicFramePr>
        <p:xfrm>
          <a:off x="197260" y="188640"/>
          <a:ext cx="8749480" cy="302559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8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Рекомендации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Готовы ли Вы рекомендовать данную образовательную организацию родственникам и знакомым (или могли бы Вы ее рекомендовать, если бы была возможность выбора образовательной организации)?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96% да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56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00"/>
                          </a:solidFill>
                        </a:rPr>
                        <a:t>Уровень удовлетворенности обучающихся по ОПОП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45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1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88,6</a:t>
                      </a:r>
                    </a:p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Полная удовлетворенность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50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1556792"/>
          </a:xfrm>
        </p:spPr>
        <p:txBody>
          <a:bodyPr>
            <a:noAutofit/>
          </a:bodyPr>
          <a:lstStyle/>
          <a:p>
            <a:r>
              <a:rPr lang="ru-RU" sz="2800" b="1" dirty="0"/>
              <a:t>План мероприятий по повышению удовлетворенности</a:t>
            </a:r>
            <a:r>
              <a:rPr lang="ru-RU" sz="2800" dirty="0"/>
              <a:t> </a:t>
            </a:r>
            <a:r>
              <a:rPr lang="ru-RU" sz="2800" b="1" dirty="0"/>
              <a:t>обучающихся качеством образовательного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763686"/>
              </p:ext>
            </p:extLst>
          </p:nvPr>
        </p:nvGraphicFramePr>
        <p:xfrm>
          <a:off x="179512" y="1844824"/>
          <a:ext cx="8712968" cy="46783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6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организационных собраниях знакомить студентов с особенностями программы и осуществлять контроль за соответствием структуры программы.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Информировать студентов об объеме часов, отводимых на лекции и на самостоятельную работу.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соответствием объема времени, отведенного на лекционные занятия.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На первом занятии дисциплины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обеспечением учебного процесса учебниками и иными пособиями в электронной форме.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2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Осуществлять контроль за качеством сопровождения самостоятельной работы студентов.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Постоянно расширять информационный блок самостоятельной работы в электронной системе.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833266"/>
              </p:ext>
            </p:extLst>
          </p:nvPr>
        </p:nvGraphicFramePr>
        <p:xfrm>
          <a:off x="179512" y="599057"/>
          <a:ext cx="8784976" cy="565988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5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подключения к ЭБС из любой точки, где есть Интернет.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реагировать на неисправности.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проведения учебных и производственных практик. Вести разъяснительные беседы с преподавателями и работодателями.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Май-июнь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научно-исследовательской деятельности студентов. Вовлекать студентов в научную работу с младших курсов.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качеством и наполнением учебных аудиторий и оборудования.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помещений для самостоятельной работы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6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наличием и состоянием лабораторного оборудования. Своевременно обновлять материально-техническую базу.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F7F6EEF9-49E6-C39A-C802-94E435BC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772400" cy="145626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626604"/>
              </p:ext>
            </p:extLst>
          </p:nvPr>
        </p:nvGraphicFramePr>
        <p:xfrm>
          <a:off x="179512" y="931222"/>
          <a:ext cx="8784976" cy="49955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9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3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2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0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возможностью оценивания учебного процесса и работы преподавателей.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Поднимать вопросы на </a:t>
                      </a:r>
                      <a:r>
                        <a:rPr lang="ru-RU" sz="1800" dirty="0" err="1">
                          <a:solidFill>
                            <a:schemeClr val="bg1"/>
                          </a:solidFill>
                        </a:rPr>
                        <a:t>старостате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начале года на организационных собраниях рассказывать студентам о возможностях творческого, спортивного роста и самовыражения.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1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по популяризации направления подготовки. Осуществлять контроль за качеством работы института в целом и отдельных преподавателей.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организацией проведения консультаций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стендах организации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7F52B3E-5E72-63F1-E3A9-7B73CF7F4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142429"/>
              </p:ext>
            </p:extLst>
          </p:nvPr>
        </p:nvGraphicFramePr>
        <p:xfrm>
          <a:off x="179512" y="1268760"/>
          <a:ext cx="8712967" cy="46085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4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№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Мероприятие 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Сроки реализации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Своевременно обновлять информацию, размещенную на сайте вуза.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результативностью реагирования на запросы студентов.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взаимодействием дистанционными способами.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8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Поддерживать состояние навигации внутри института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3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Осуществлять контроль за содержанием учебных дисциплин на платформе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</a:rPr>
                        <a:t>Moodle</a:t>
                      </a: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Сентябрь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Январь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9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Совершенствовать работу с ППС и персоналом института с целью поддержания доброжелательных и вежливых взаимоотношений со студентами.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В течение года</a:t>
                      </a:r>
                      <a:endParaRPr lang="ru-RU" sz="18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81D2490-2B03-F4CC-4F34-D89549509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4976" cy="6264696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+mn-lt"/>
              </a:rPr>
              <a:t>Направления подготовки:</a:t>
            </a:r>
            <a:br>
              <a:rPr lang="ru-RU" sz="2700" b="1" dirty="0">
                <a:latin typeface="+mn-lt"/>
              </a:rPr>
            </a:br>
            <a:br>
              <a:rPr lang="ru-RU" sz="2700" b="1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35.03.03</a:t>
            </a:r>
            <a:r>
              <a:rPr lang="ru-RU" sz="2700" b="1" dirty="0">
                <a:latin typeface="+mn-lt"/>
              </a:rPr>
              <a:t> </a:t>
            </a:r>
            <a:r>
              <a:rPr lang="ru-RU" sz="2700" dirty="0">
                <a:latin typeface="+mn-lt"/>
              </a:rPr>
              <a:t>Агрохимия и агропочвоведение (агроэкология)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35.03.03</a:t>
            </a:r>
            <a:r>
              <a:rPr lang="ru-RU" sz="2700" dirty="0">
                <a:latin typeface="+mn-lt"/>
              </a:rPr>
              <a:t> Агрохимия и агропочвоведение (Почвенно-агрохимическое обеспечение цифровых агротехнологий)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35.03.04</a:t>
            </a:r>
            <a:r>
              <a:rPr lang="ru-RU" sz="2700" dirty="0">
                <a:latin typeface="+mn-lt"/>
              </a:rPr>
              <a:t> Агрономия (Агрономия)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35.03.04</a:t>
            </a:r>
            <a:r>
              <a:rPr lang="ru-RU" sz="2700" dirty="0">
                <a:latin typeface="+mn-lt"/>
              </a:rPr>
              <a:t> Агрономия (Цифровые агротехнологии)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35.03.10</a:t>
            </a:r>
            <a:r>
              <a:rPr lang="ru-RU" sz="2700" dirty="0">
                <a:latin typeface="+mn-lt"/>
              </a:rPr>
              <a:t> Ландшафтная архитектура (Садово-парковое и ландшафтное строительство)</a:t>
            </a:r>
            <a:br>
              <a:rPr lang="ru-RU" sz="2700" dirty="0">
                <a:latin typeface="+mn-lt"/>
              </a:rPr>
            </a:b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35.04.03</a:t>
            </a:r>
            <a:r>
              <a:rPr lang="ru-RU" sz="2700" dirty="0">
                <a:latin typeface="+mn-lt"/>
              </a:rPr>
              <a:t> Агрохимия и агропочвоведение (Почвенно-экологический мониторинг)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35.04.04</a:t>
            </a:r>
            <a:r>
              <a:rPr lang="ru-RU" sz="2700" dirty="0">
                <a:latin typeface="+mn-lt"/>
              </a:rPr>
              <a:t> Агрономия (Защита растений)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35.04.04</a:t>
            </a:r>
            <a:r>
              <a:rPr lang="ru-RU" sz="2700" dirty="0">
                <a:latin typeface="+mn-lt"/>
              </a:rPr>
              <a:t> Агрономия (Селекция, семеноводство и биотехнология растений )</a:t>
            </a:r>
            <a:br>
              <a:rPr lang="ru-RU" sz="2700" dirty="0">
                <a:latin typeface="+mn-lt"/>
              </a:rPr>
            </a:br>
            <a:r>
              <a:rPr lang="ru-RU" sz="27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35.04.09</a:t>
            </a:r>
            <a:r>
              <a:rPr lang="ru-RU" sz="2700" dirty="0">
                <a:latin typeface="+mn-lt"/>
              </a:rPr>
              <a:t> Ландшафтная архитектура (Садово-парковое и ландшафтное строительство)</a:t>
            </a:r>
            <a:endParaRPr lang="ru-RU" b="1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712968" cy="111216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/>
              <a:t>Нормативное и методическое регулирование </a:t>
            </a:r>
          </a:p>
        </p:txBody>
      </p:sp>
      <p:sp>
        <p:nvSpPr>
          <p:cNvPr id="563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DFA0722-94C6-4F27-8676-E9F28F03CC8C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43809" y="1366112"/>
            <a:ext cx="8404655" cy="1727200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000" dirty="0"/>
              <a:t>Приказ «О проведении мониторинга удовлетворенности обучающихся и научно-педагогических работников, работодателей, выпускников № О-1081 от 13.11.2025г.</a:t>
            </a:r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3507879" y="2565723"/>
            <a:ext cx="2327031" cy="2592636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17.11-17.12.2025г.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Не менее 80% обучающихся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400" dirty="0">
              <a:latin typeface="+mn-lt"/>
              <a:cs typeface="+mn-cs"/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ru-RU" sz="2400" dirty="0">
                <a:latin typeface="+mn-lt"/>
                <a:cs typeface="+mn-cs"/>
              </a:rPr>
              <a:t>Анонимность опроса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ru-RU" sz="2000" dirty="0"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638648-66B9-073C-A017-BE29300B09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2" y="2521422"/>
            <a:ext cx="2988212" cy="41293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B68B1E-C608-5293-BDB2-D6E9DC32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445" y="2812294"/>
            <a:ext cx="2768746" cy="38171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41"/>
            <a:ext cx="7959885" cy="11382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Качество образовательного процесса оценивалось  по направлениям:</a:t>
            </a:r>
            <a:endParaRPr lang="ru-RU" dirty="0"/>
          </a:p>
        </p:txBody>
      </p:sp>
      <p:sp>
        <p:nvSpPr>
          <p:cNvPr id="573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C0FE47-C915-4685-8BA3-BCF383153B95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9014" y="2321004"/>
            <a:ext cx="84969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1. </a:t>
            </a:r>
            <a:r>
              <a:rPr lang="ru-RU" sz="2400" dirty="0"/>
              <a:t>Удовлетворенность содержанием и организацией образовательного процесса</a:t>
            </a:r>
          </a:p>
          <a:p>
            <a:pPr>
              <a:defRPr/>
            </a:pP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2. </a:t>
            </a:r>
            <a:r>
              <a:rPr lang="ru-RU" sz="2400" dirty="0"/>
              <a:t>Удовлетворенность условиями реализации образовательного процесса</a:t>
            </a:r>
          </a:p>
          <a:p>
            <a:pPr>
              <a:defRPr/>
            </a:pP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3. </a:t>
            </a:r>
            <a:r>
              <a:rPr lang="ru-RU" sz="2400" dirty="0"/>
              <a:t>Общая удовлетворенность качеством предоставления образовательных услуг по программе</a:t>
            </a:r>
          </a:p>
          <a:p>
            <a:pPr>
              <a:defRPr/>
            </a:pPr>
            <a:endParaRPr lang="ru-RU" sz="2400" b="1" dirty="0">
              <a:solidFill>
                <a:schemeClr val="accent3">
                  <a:lumMod val="20000"/>
                  <a:lumOff val="80000"/>
                </a:schemeClr>
              </a:solidFill>
              <a:cs typeface="Times New Roman" pitchFamily="18" charset="0"/>
            </a:endParaRPr>
          </a:p>
          <a:p>
            <a:r>
              <a:rPr lang="ru-RU" sz="24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Times New Roman" pitchFamily="18" charset="0"/>
              </a:rPr>
              <a:t>4. </a:t>
            </a:r>
            <a:r>
              <a:rPr lang="ru-RU" sz="2400" dirty="0"/>
              <a:t>Оценка качества преподавания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11330"/>
              </p:ext>
            </p:extLst>
          </p:nvPr>
        </p:nvGraphicFramePr>
        <p:xfrm>
          <a:off x="971600" y="1268760"/>
          <a:ext cx="7560840" cy="41764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</a:rPr>
                        <a:t>Оценочная шкала результатов анкетирования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  <a:tab pos="630555" algn="l"/>
                          <a:tab pos="699135" algn="l"/>
                          <a:tab pos="1148715" algn="l"/>
                          <a:tab pos="4029075" algn="l"/>
                          <a:tab pos="7180580" algn="l"/>
                          <a:tab pos="8170545" algn="l"/>
                        </a:tabLst>
                      </a:pPr>
                      <a:endParaRPr lang="ru-RU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Степень удовлетворенности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Интервал оценки уровня удовлетворенности, %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0- 50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Частичная неудовлетворенность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51-65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Частичная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66- 80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3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>
                          <a:solidFill>
                            <a:srgbClr val="000000"/>
                          </a:solidFill>
                        </a:rPr>
                        <a:t>Полная удовлетворенность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u="none" strike="noStrike" dirty="0">
                          <a:solidFill>
                            <a:srgbClr val="000000"/>
                          </a:solidFill>
                        </a:rPr>
                        <a:t>81-100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929893"/>
              </p:ext>
            </p:extLst>
          </p:nvPr>
        </p:nvGraphicFramePr>
        <p:xfrm>
          <a:off x="179512" y="260647"/>
          <a:ext cx="8505204" cy="64967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</a:t>
                      </a:r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содержанием и организацией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1.1.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Содержание образовательной программы соответствует современным требованиям (присутствуют все дисциплины, изучение которых, по Вашему мнению, необходимо в будущей профессиональной деятельности)?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>
                          <a:solidFill>
                            <a:srgbClr val="202124"/>
                          </a:solidFill>
                          <a:latin typeface="+mn-lt"/>
                        </a:rPr>
                        <a:t>1.2.</a:t>
                      </a:r>
                      <a:endParaRPr lang="ru-RU" sz="1400" b="0" i="0" u="none" strike="noStrike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сбалансированность соотношения теоретических и практических знаний при изучении дисциплин?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85,8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лекционные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21274543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ли Вашим потребностям выделяемый объем времени, отведенный на практические занятия?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81,4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747522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Внедрены в учебный процесс современные образовательные технологии (например, кейсы, проекты, деловые игры, онлайн-курсы и др.)?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2560296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1.6 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Система промежуточной аттестации (зачеты/экзамены) является прозрачной и объективной (требования озвучены преподавателем перед началом изучения дисциплины)?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89,2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7941415"/>
                  </a:ext>
                </a:extLst>
              </a:tr>
              <a:tr h="7883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1.7</a:t>
                      </a:r>
                      <a:endParaRPr lang="ru-RU" sz="14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Удовлетворяет качество сопровождения самостоятельной работы студентов, уровень консультирования со стороны преподавателей?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22869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523215"/>
              </p:ext>
            </p:extLst>
          </p:nvPr>
        </p:nvGraphicFramePr>
        <p:xfrm>
          <a:off x="303749" y="298883"/>
          <a:ext cx="8536502" cy="6260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3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0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2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3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47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68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и проведением учебных и производственных практик?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84,7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1.9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организацией научно-исследовательской деятельности студентов (имеется возможность участия в конференциях, научных семинарах, т.д.)?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9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+mn-lt"/>
                        </a:rPr>
                        <a:t>Удовлетворенность условиями реализации образовательного процесса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подключения к Электронно-библиотечной системе из любой точки, где есть сеть Интернет как внутри Университета, так и вне его?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86,8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2.2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Учебный процесс обеспечен учебниками, учебными и методическими пособиями, научной литературой и т.д. в том числе имеющаяся в электронно-библиотечных системах вуза?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насколько полно Вас ознакомили с  размещением учебно-методических материалов по образовательной программе в электронно-информационной образовательной системе вуза (наличие учебных планов, рабочих программ дисциплин, программ практик и пр.)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348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аудиторий / лабораторий, фондов читального зала библиотеки, оборудования?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614754"/>
              </p:ext>
            </p:extLst>
          </p:nvPr>
        </p:nvGraphicFramePr>
        <p:xfrm>
          <a:off x="179512" y="260649"/>
          <a:ext cx="8733656" cy="61424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75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7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2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качеством помещения для самостоятельной работы (Вы имеете свободный доступ в эти помещения, они оснащены компьютерной техникой с выходом в сеть «Интернет», подключены к Электронно-библиотечной системе, имеется доступ к профессиональным базам и пр.)?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84,4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2.6</a:t>
                      </a:r>
                      <a:endParaRPr lang="ru-RU" sz="1600" b="1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информацией размещенной на сайте Университета (расписание, банковские реквизиты, учебные планы направления подготовки, графики пересдач, лицензия, свидетельство об аккредитации, рабочие программы дисциплин (практики), проведение внеучебных мероприятий и т.д.)?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89,1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2.7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наличием и понятностью навигации внутри Университета?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88,8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2.8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комфортностью условий предоставления образовательных услуг (наличие и доступность санитарно-гигиенических помещений; санитарное состояние помещений)? </a:t>
                      </a:r>
                      <a:endParaRPr lang="en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83,7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2.9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зонами отдыха (ожидания) в корпусах Университета?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80,7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64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2.10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Удовлетворены доброжелательностью и вежливостью работников Университета, обеспечивающих непосредственное оказание образовательной услуги (преподаватели, воспитатели, коменданты общежитий, тренеры, инструкторы)?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386251"/>
              </p:ext>
            </p:extLst>
          </p:nvPr>
        </p:nvGraphicFramePr>
        <p:xfrm>
          <a:off x="197260" y="188640"/>
          <a:ext cx="8749480" cy="64294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1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№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Вопросы респондентам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Средний балл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Оценка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ур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</a:t>
                      </a:r>
                      <a:r>
                        <a:rPr lang="ru-RU" sz="1600" b="0" u="none" strike="noStrike" dirty="0" err="1">
                          <a:solidFill>
                            <a:srgbClr val="202124"/>
                          </a:solidFill>
                        </a:rPr>
                        <a:t>удовлетв</a:t>
                      </a:r>
                      <a:r>
                        <a:rPr lang="ru-RU" sz="1600" b="0" u="none" strike="noStrike" dirty="0">
                          <a:solidFill>
                            <a:srgbClr val="202124"/>
                          </a:solidFill>
                        </a:rPr>
                        <a:t>. %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3 </a:t>
                      </a:r>
                      <a:endParaRPr lang="ru-RU" sz="1800" b="1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Общая удовлетворенность качеством предоставления образовательных услуг по программе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3.1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возможность творческого самовыражения/развития (спортивных, культурных и др. секций)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86,4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5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Оцените оперативность и результативность реагирования на Ваши запросы (на кафедру, в деканат, к руководству вуза)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89,8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3.3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содержанием (наполненностью материалами) учебных дисциплин размещенных на платформе  </a:t>
                      </a:r>
                      <a:r>
                        <a:rPr lang="en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LMS    Moodle?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Насколько Вы удовлетворены тем, что обучаетесь ФГБОУ ВО Красноярский ГАУ и на данном направлении подготовки (специальности)?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/>
                        <a:t>Оценка качества преподавания (по трем дисциплинам)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4.1 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Актуальность и полезность содержания дисциплины (лекций, практических занятий)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93,4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3928796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4.2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Доступность и ясность изложения материала преподавателем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92,9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4610682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4.3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Объективность и прозрачность системы оценивания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93,3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946658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Качество учебно-методических материалов (конспекты, презентации, аналитическая база и т.д.)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96,6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5310879"/>
                  </a:ext>
                </a:extLst>
              </a:tr>
              <a:tr h="411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4.5</a:t>
                      </a:r>
                      <a:endParaRPr lang="ru-RU" sz="1600" b="0" i="0" u="none" strike="noStrike" dirty="0">
                        <a:solidFill>
                          <a:srgbClr val="202124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Практическая ориентированность (связь с будущей профессией)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4,66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202124"/>
                          </a:solidFill>
                          <a:latin typeface="+mn-lt"/>
                        </a:rPr>
                        <a:t>91,0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536428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{C0AECC27-C2C2-4944-BF74-0383329C0C27}tf10001058</Template>
  <TotalTime>1481</TotalTime>
  <Words>1306</Words>
  <Application>Microsoft Macintosh PowerPoint</Application>
  <PresentationFormat>Экран (4:3)</PresentationFormat>
  <Paragraphs>267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 2</vt:lpstr>
      <vt:lpstr>Wingdings 3</vt:lpstr>
      <vt:lpstr>Небесная</vt:lpstr>
      <vt:lpstr>Анализ мониторинга удовлетворенности обучающихся по УГСН 35.00.00</vt:lpstr>
      <vt:lpstr>Направления подготовки:  35.03.03 Агрохимия и агропочвоведение (агроэкология) 35.03.03 Агрохимия и агропочвоведение (Почвенно-агрохимическое обеспечение цифровых агротехнологий) 35.03.04 Агрономия (Агрономия) 35.03.04 Агрономия (Цифровые агротехнологии) 35.03.10 Ландшафтная архитектура (Садово-парковое и ландшафтное строительство)  35.04.03 Агрохимия и агропочвоведение (Почвенно-экологический мониторинг) 35.04.04 Агрономия (Защита растений) 35.04.04 Агрономия (Селекция, семеноводство и биотехнология растений ) 35.04.09 Ландшафтная архитектура (Садово-парковое и ландшафтное строительство)</vt:lpstr>
      <vt:lpstr>Нормативное и методическое регулирование </vt:lpstr>
      <vt:lpstr>Качество образовательного процесса оценивалось  по направлениям: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мероприятий по повышению удовлетворенности обучающихся качеством образовательного процесса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Lisena</dc:creator>
  <cp:lastModifiedBy>Олеся</cp:lastModifiedBy>
  <cp:revision>54</cp:revision>
  <dcterms:created xsi:type="dcterms:W3CDTF">2023-09-25T02:37:58Z</dcterms:created>
  <dcterms:modified xsi:type="dcterms:W3CDTF">2026-02-05T09:00:17Z</dcterms:modified>
</cp:coreProperties>
</file>