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  <p:sldId id="269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/>
    <p:restoredTop sz="94708"/>
  </p:normalViewPr>
  <p:slideViewPr>
    <p:cSldViewPr>
      <p:cViewPr varScale="1">
        <p:scale>
          <a:sx n="99" d="100"/>
          <a:sy n="99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6D21-B8DD-B543-ABC4-18FE9C3B171B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618-E049-DC4A-B883-5580C470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CD618-E049-DC4A-B883-5580C4701E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0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2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9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40" y="0"/>
            <a:ext cx="8143056" cy="2736304"/>
          </a:xfrm>
        </p:spPr>
        <p:txBody>
          <a:bodyPr>
            <a:normAutofit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Анализ мониторинга удовлетворенности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854696" cy="2184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Директор института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агроэкологических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грубер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5805264"/>
            <a:ext cx="4104456" cy="81649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Красноярск, 2026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04" y="2822426"/>
            <a:ext cx="3581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794-2349-4D58-BA60-A4A876B1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5C926-96B3-D069-2A49-DCD5ACE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70B69E0F-B169-477D-518D-18EA6BC60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96126"/>
              </p:ext>
            </p:extLst>
          </p:nvPr>
        </p:nvGraphicFramePr>
        <p:xfrm>
          <a:off x="197260" y="188640"/>
          <a:ext cx="8749480" cy="302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Готовы ли Вы рекомендовать данную образовательную организацию родственникам и знакомым (или могли бы Вы ее рекомендовать, если бы была возможность выбора образовательной организации)?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Times New Roman"/>
                        </a:rPr>
                        <a:t>98% 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</a:rPr>
                        <a:t>Уровень удовлетворенности обучающихся по ОПОП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Полная удовлетворенность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556792"/>
          </a:xfrm>
        </p:spPr>
        <p:txBody>
          <a:bodyPr>
            <a:noAutofit/>
          </a:bodyPr>
          <a:lstStyle/>
          <a:p>
            <a:r>
              <a:rPr lang="ru-RU" sz="2800" b="1" dirty="0"/>
              <a:t>План мероприятий по повышению удовлетворенности</a:t>
            </a:r>
            <a:r>
              <a:rPr lang="ru-RU" sz="2800" dirty="0"/>
              <a:t> </a:t>
            </a:r>
            <a:r>
              <a:rPr lang="ru-RU" sz="2800" b="1" dirty="0"/>
              <a:t>обучающихся качеством образовательного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63686"/>
              </p:ext>
            </p:extLst>
          </p:nvPr>
        </p:nvGraphicFramePr>
        <p:xfrm>
          <a:off x="179512" y="1844824"/>
          <a:ext cx="8712968" cy="4678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организационных собраниях знакомить студентов с особенностями программы и осуществлять контроль за соответствием структуры программы.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Информировать студентов об объеме часов, отводимых на лекции и на самостоятельную работу.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соответствием объема времени, отведенного на лекционные занятия.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первом занятии дисциплины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обеспечением учебного процесса учебниками и иными пособиями в электронной форме.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Осуществлять контроль за качеством сопровождения самостоятельной работы студентов.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Постоянно расширять информационный блок самостоятельной работы в электронной системе.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33266"/>
              </p:ext>
            </p:extLst>
          </p:nvPr>
        </p:nvGraphicFramePr>
        <p:xfrm>
          <a:off x="179512" y="599057"/>
          <a:ext cx="8784976" cy="5659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5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подключения к ЭБС из любой точки, где есть Интернет.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реагировать на неисправности.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проведения учебных и производственных практик. Вести разъяснительные беседы с преподавателями и работодателями.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Май-июнь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научно-исследовательской деятельности студентов. Вовлекать студентов в научную работу с младших курсов.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и наполнением учебных аудиторий и оборудования.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помещений для самостоятельной работы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лабораторного оборудования. Своевременно обновлять материально-техническую базу.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F6EEF9-49E6-C39A-C802-94E435BC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4562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26604"/>
              </p:ext>
            </p:extLst>
          </p:nvPr>
        </p:nvGraphicFramePr>
        <p:xfrm>
          <a:off x="179512" y="931222"/>
          <a:ext cx="8784976" cy="4995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возможностью оценивания учебного процесса и работы преподавателей.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Поднимать вопросы на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старостате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начале года на организационных собраниях рассказывать студентам о возможностях творческого, спортивного роста и самовыражения.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по популяризации направления подготовки. Осуществлять контроль за качеством работы института в целом и отдельных преподавателей.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проведения консультаций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стендах организации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F52B3E-5E72-63F1-E3A9-7B73CF7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42429"/>
              </p:ext>
            </p:extLst>
          </p:nvPr>
        </p:nvGraphicFramePr>
        <p:xfrm>
          <a:off x="179512" y="1268760"/>
          <a:ext cx="8712967" cy="4608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сайте вуза.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результативностью реагирования на запросы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взаимодействием дистанционными способами.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Поддерживать состояние навигации внутри института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содержанием учебных дисциплин на платформе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Moodle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Январь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с ППС и персоналом института с целью поддержания доброжелательных и вежливых взаимоотношений со студентами.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1D2490-2B03-F4CC-4F34-D8954950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824536"/>
          </a:xfrm>
        </p:spPr>
        <p:txBody>
          <a:bodyPr>
            <a:normAutofit/>
          </a:bodyPr>
          <a:lstStyle/>
          <a:p>
            <a:r>
              <a:rPr lang="ru-RU" b="1" dirty="0"/>
              <a:t>Направление подготовки:</a:t>
            </a:r>
            <a:br>
              <a:rPr lang="ru-RU" b="1" dirty="0"/>
            </a:br>
            <a:br>
              <a:rPr lang="ru-RU" b="1" dirty="0"/>
            </a:br>
            <a:r>
              <a:rPr lang="ru-RU" dirty="0"/>
              <a:t>05.03.06 Экология и природопользование - профиль </a:t>
            </a:r>
            <a:r>
              <a:rPr lang="ru-RU"/>
              <a:t>Экологическая безопасность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12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Нормативное и методическое регулирование </a:t>
            </a: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FA0722-94C6-4F27-8676-E9F28F03CC8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40747" y="1268760"/>
            <a:ext cx="8407717" cy="1727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000" dirty="0"/>
              <a:t>Приказ «О проведении мониторинга удовлетворенности обучающихся и научно-педагогических работников, работодателей, выпускников № О-1081 от 13.11.2025г.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07879" y="2565723"/>
            <a:ext cx="2327031" cy="259263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17.11-17.12.2025г.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Не менее 80% обучающихся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Анонимность опроса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38648-66B9-073C-A017-BE29300B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2" y="2517937"/>
            <a:ext cx="2988212" cy="4129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68B1E-C608-5293-BDB2-D6E9DC32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42" y="2494236"/>
            <a:ext cx="2988212" cy="41196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41"/>
            <a:ext cx="7959885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Качество образовательного процесса оценивалось  по направлениям:</a:t>
            </a:r>
            <a:endParaRPr lang="ru-RU" dirty="0"/>
          </a:p>
        </p:txBody>
      </p:sp>
      <p:sp>
        <p:nvSpPr>
          <p:cNvPr id="573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0FE47-C915-4685-8BA3-BCF383153B9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14" y="2321004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/>
              <a:t>Удовлетворенность содержанием и организацией образовательного процесса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/>
              <a:t>Удовлетворенность условиями реализации образовательного процесса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/>
              <a:t>Общая удовлетворенность качеством предоставления образовательных услуг по программе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/>
              <a:t>Оценка качества преподавания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11330"/>
              </p:ext>
            </p:extLst>
          </p:nvPr>
        </p:nvGraphicFramePr>
        <p:xfrm>
          <a:off x="971600" y="1268760"/>
          <a:ext cx="7560840" cy="4176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Оценочная шкала результатов анкетирования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Степень удовлетворенности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Интервал оценки уровня удовлетворенности, 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0- 50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Частичная 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51-65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Частичная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66- 80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Полная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81-100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79329"/>
              </p:ext>
            </p:extLst>
          </p:nvPr>
        </p:nvGraphicFramePr>
        <p:xfrm>
          <a:off x="179512" y="260647"/>
          <a:ext cx="8505204" cy="64967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содержанием и организацией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1.1.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Содержание образовательной программы соответствует современным требованиям (присутствуют все дисциплины, изучение которых, по Вашему мнению, необходимо в будущей профессиональной деятельности)?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1.2.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сбалансированность соотношения теоретических и практических знаний при изучении дисциплин?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лекционные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274543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практические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47522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Внедрены в учебный процесс современные образовательные технологии (например, кейсы, проекты, деловые игры, онлайн-курсы и др.)?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560296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 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Система промежуточной аттестации (зачеты/экзамены) является прозрачной и объективной (требования озвучены преподавателем перед началом изучения дисциплины)?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94141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качество сопровождения самостоятельной работы студентов, уровень консультирования со стороны преподавателей?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2869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117523"/>
              </p:ext>
            </p:extLst>
          </p:nvPr>
        </p:nvGraphicFramePr>
        <p:xfrm>
          <a:off x="303749" y="298883"/>
          <a:ext cx="8536502" cy="6260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и проведением учебных и производственных практик?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научно-исследовательской деятельности студентов (имеется возможность участия в конференциях, научных семинарах, т.д.)?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условиями реализации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подключения к Электронно-библиотечной системе из любой точки, где есть сеть Интернет как внутри Университета, так и вне его?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Учебный процесс обеспечен учебниками, учебными и методическими пособиями, научной литературой и т.д. в том числе имеющаяся в электронно-библиотечных системах вуза?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насколько полно Вас ознакомили с  размещением учебно-методических материалов по образовательной программе в электронно-информационной образовательной системе вуза (наличие учебных планов, рабочих программ дисциплин, программ практик и пр.)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аудиторий / лабораторий, фондов читального зала библиотеки, оборудования?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25697"/>
              </p:ext>
            </p:extLst>
          </p:nvPr>
        </p:nvGraphicFramePr>
        <p:xfrm>
          <a:off x="179512" y="260649"/>
          <a:ext cx="8733656" cy="6142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помещения для самостоятельной работы (Вы имеете свободный доступ в эти помещения, они оснащены компьютерной техникой с выходом в сеть «Интернет», подключены к Электронно-библиотечной системе, имеется доступ к профессиональным базам и пр.)?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  <a:endParaRPr lang="ru-RU" sz="16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информацией размещенной на сайте Университета (расписание, банковские реквизиты, учебные планы направления подготовки, графики пересдач, лицензия, свидетельство об аккредитации, рабочие программы дисциплин (практики), проведение внеучебных мероприятий и т.д.)?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наличием и понятностью навигации внутри Университета?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комфортностью условий предоставления образовательных услуг (наличие и доступность санитарно-гигиенических помещений; санитарное состояние помещений)?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зонами отдыха (ожидания) в корпусах Университета?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2.10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доброжелательностью и вежливостью работников Университета, обеспечивающих непосредственное оказание образовательной услуги (преподаватели, воспитатели, коменданты общежитий, тренеры, инструкторы)?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415113"/>
              </p:ext>
            </p:extLst>
          </p:nvPr>
        </p:nvGraphicFramePr>
        <p:xfrm>
          <a:off x="197260" y="188640"/>
          <a:ext cx="8749480" cy="6429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Общая удовлетворенность качеством предоставления образовательных услуг по программе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возможность творческого самовыражения/развития (спортивных, культурных и др. секций)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оперативность и результативность реагирования на Ваши запросы (на кафедру, в деканат, к руководству вуза)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содержанием (наполненностью материалами) учебных дисциплин размещенных на платформе  </a:t>
                      </a:r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LMS    Moodle?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тем, что обучаетесь ФГБОУ ВО Красноярский ГАУ и на данном направлении подготовки (специальности)?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/>
                        <a:t>Оценка качества преподавания (по трем дисциплинам)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Актуальность и полезность содержания дисциплины (лекций, практических занятий)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392879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Доступность и ясность изложения материала преподавателем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610682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Объективность и прозрачность системы оценивания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946658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Качество учебно-методических материалов (конспекты, презентации, аналитическая база и т.д.)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087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Практическая ориентированность (связь с будущей профессией)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6428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{C0AECC27-C2C2-4944-BF74-0383329C0C27}tf10001058</Template>
  <TotalTime>610</TotalTime>
  <Words>1231</Words>
  <Application>Microsoft Macintosh PowerPoint</Application>
  <PresentationFormat>Экран (4:3)</PresentationFormat>
  <Paragraphs>267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Wingdings 3</vt:lpstr>
      <vt:lpstr>Небесная</vt:lpstr>
      <vt:lpstr>Анализ мониторинга удовлетворенности обучающихся</vt:lpstr>
      <vt:lpstr>Направление подготовки:  05.03.06 Экология и природопользование - профиль Экологическая безопасность</vt:lpstr>
      <vt:lpstr>Нормативное и методическое регулирование </vt:lpstr>
      <vt:lpstr>Качество образовательного процесса оценивалось  по направлениям: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повышению удовлетворенности обучающихся качеством образовательного процесса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Lisena</dc:creator>
  <cp:lastModifiedBy>Олеся</cp:lastModifiedBy>
  <cp:revision>46</cp:revision>
  <dcterms:created xsi:type="dcterms:W3CDTF">2023-09-25T02:37:58Z</dcterms:created>
  <dcterms:modified xsi:type="dcterms:W3CDTF">2026-02-05T09:30:29Z</dcterms:modified>
</cp:coreProperties>
</file>